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8" r:id="rId3"/>
    <p:sldId id="411" r:id="rId4"/>
    <p:sldId id="460" r:id="rId5"/>
    <p:sldId id="464" r:id="rId6"/>
    <p:sldId id="475" r:id="rId7"/>
    <p:sldId id="462" r:id="rId8"/>
    <p:sldId id="476" r:id="rId9"/>
    <p:sldId id="463" r:id="rId10"/>
    <p:sldId id="465" r:id="rId11"/>
    <p:sldId id="466" r:id="rId12"/>
    <p:sldId id="471" r:id="rId13"/>
    <p:sldId id="467" r:id="rId14"/>
    <p:sldId id="472" r:id="rId15"/>
    <p:sldId id="473" r:id="rId16"/>
    <p:sldId id="477" r:id="rId17"/>
    <p:sldId id="474" r:id="rId18"/>
    <p:sldId id="468" r:id="rId19"/>
    <p:sldId id="478" r:id="rId20"/>
    <p:sldId id="4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6F932BE9-F75D-441F-A2BC-063E3EE4D799}">
          <p14:sldIdLst>
            <p14:sldId id="258"/>
            <p14:sldId id="411"/>
            <p14:sldId id="460"/>
            <p14:sldId id="464"/>
            <p14:sldId id="475"/>
            <p14:sldId id="462"/>
            <p14:sldId id="476"/>
            <p14:sldId id="463"/>
            <p14:sldId id="465"/>
            <p14:sldId id="466"/>
            <p14:sldId id="471"/>
            <p14:sldId id="467"/>
            <p14:sldId id="472"/>
            <p14:sldId id="473"/>
            <p14:sldId id="477"/>
            <p14:sldId id="474"/>
            <p14:sldId id="468"/>
            <p14:sldId id="478"/>
            <p14:sldId id="469"/>
          </p14:sldIdLst>
        </p14:section>
        <p14:section name="test" id="{6C238E8D-900B-43DE-AC16-79CA20C428FD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40F747-9639-C53D-EDBE-16EF51D63EA0}" name="Quinn Lewis" initials="QL" userId="S::LewisQ@headwaterscorp.com::a5f0972d-c2ff-4fc1-bf4c-aa9bb84b07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69C7F8"/>
    <a:srgbClr val="FF0000"/>
    <a:srgbClr val="000000"/>
    <a:srgbClr val="FF9B9B"/>
    <a:srgbClr val="8EC891"/>
    <a:srgbClr val="6391A5"/>
    <a:srgbClr val="DDE7EB"/>
    <a:srgbClr val="FC510B"/>
    <a:srgbClr val="420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84247" autoAdjust="0"/>
  </p:normalViewPr>
  <p:slideViewPr>
    <p:cSldViewPr snapToGrid="0">
      <p:cViewPr>
        <p:scale>
          <a:sx n="66" d="100"/>
          <a:sy n="66" d="100"/>
        </p:scale>
        <p:origin x="1320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156E3-EF74-4EE9-AF41-0113DE229672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02223-A7D2-4213-9183-887A28591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37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is looking upstream from station 70K, taken just last week!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209F44-A700-4824-935B-46140BD59A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1143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analyses in section 5 include:</a:t>
            </a:r>
          </a:p>
          <a:p>
            <a:r>
              <a:rPr lang="en-US" dirty="0"/>
              <a:t>*Sediment volumetric change</a:t>
            </a:r>
          </a:p>
          <a:p>
            <a:r>
              <a:rPr lang="en-US" dirty="0"/>
              <a:t>*long profile</a:t>
            </a:r>
          </a:p>
          <a:p>
            <a:r>
              <a:rPr lang="en-US" dirty="0"/>
              <a:t>*Overton Bridge gage</a:t>
            </a:r>
          </a:p>
          <a:p>
            <a:r>
              <a:rPr lang="en-US" dirty="0"/>
              <a:t>*Sinuosity</a:t>
            </a:r>
          </a:p>
          <a:p>
            <a:r>
              <a:rPr lang="en-US" dirty="0"/>
              <a:t>*Wetted Width</a:t>
            </a:r>
          </a:p>
          <a:p>
            <a:r>
              <a:rPr lang="en-US" dirty="0"/>
              <a:t>*Slope</a:t>
            </a:r>
          </a:p>
          <a:p>
            <a:r>
              <a:rPr lang="en-US" dirty="0"/>
              <a:t>*Normalization with flow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819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Progression and total area of 9 foot and below data was assessed as the most effective way to quantify this issue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075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392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105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520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035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3634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01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964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706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903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70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482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65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343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041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104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various “</a:t>
            </a:r>
            <a:r>
              <a:rPr lang="en-US" dirty="0" err="1"/>
              <a:t>subquestions</a:t>
            </a:r>
            <a:r>
              <a:rPr lang="en-US" dirty="0"/>
              <a:t> here” – some are listed in the document, others you might have off the top of your head.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28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CEE15-6715-7CD4-BDF3-1D89927F4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969848-85B3-94AB-025B-5E7FF30D3B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D8225-AF5C-D76B-B225-6D381057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8D4B8-6875-9EFB-F54E-157915510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28F7B-D045-58A0-647B-EA9A09135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F0B83-6539-CD1B-FB74-9CA09E802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C92E01-7A5F-AEA4-F013-E1748C068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4D819-D0C8-C513-F83A-CD32BF73D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A5EF7-5C9B-545E-1612-BAFD147B2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83B10-50A3-7DA6-3F3B-9CFF83965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658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858F8F-AA58-14C4-C713-6AA82F7F12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ABDF64-D694-91EB-FE8C-562398662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22844-A455-4D11-09AC-C3D08023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1B1BE-5F68-F5F7-11E3-8AA9B167C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012C9-D813-E470-FF54-7DF134757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217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45B99FB9-4FBA-4882-BFC8-9BAC5A11F4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564" y="-176800"/>
            <a:ext cx="6132072" cy="921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80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45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5440" y="6126480"/>
            <a:ext cx="2743200" cy="365125"/>
          </a:xfrm>
        </p:spPr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08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68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790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319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0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0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3D250-F323-6598-6E65-91CB32C65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4768-47EE-9E48-4182-4C2FF2C34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701A6-7B7D-6D3F-6554-FE1499C48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FA716F-13AE-C7CB-3E4C-0EFBBC4CC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F063C-4C41-0002-0B23-A31BFA9FA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49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235440" y="6126480"/>
            <a:ext cx="2743200" cy="365125"/>
          </a:xfrm>
        </p:spPr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54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369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19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405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784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391F3-7F4E-7280-B52B-F72BF61E3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D111C1-38A5-65F0-6CC4-5E86CE0A7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2B3DF-D47B-E18A-3F6D-91485EDA5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462B8-B6AB-DD77-FB9B-C231ECDB7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4620F-3E79-BC86-F4D3-7366C2333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63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9A009-C92F-7C91-8FD2-D30747A76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281F8-A2BB-3FF9-24B6-01B2FE7B82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734346-9022-E6C0-106F-4EE09C68E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FFDB1-EC0F-BE77-50D2-1964A9BD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20BBEE-CC43-85A5-B063-3099CD3B1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62D734-1A13-6151-D438-09F17865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42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F829F-DA18-1C58-DC28-CA438B698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62DAF-07F1-EBBD-573C-78B7E6FCA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FDEF1-DD26-C6EC-46DD-10718A8229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CEF47F-8B0E-548B-CF67-1B5BEE92B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E9DA6-675A-44D9-E540-87E45D5EB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9F40D7-AE28-87B3-F82F-DDF5CA6FC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BF86AB-201F-CA8B-136D-A84B6CAAC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EE6CA8-110E-13E9-3E8C-D833032E0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57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580DA-0B15-E5A2-ABCA-A8FD00D41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221CBB-D390-E8B0-BF6D-AE030A6B6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19F7DE-970D-402C-1493-8F82E4C8F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0EE63F-DA53-5342-A01B-C74222B4D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3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3B0728-F3D4-A6B1-CA66-C862767CE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3AD312-95DB-F1BB-0B6F-6C3CC9A68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7AA96-CC0D-343A-0322-445D21A30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184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6A7AC-574B-C317-C3B4-8D1185459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60758-0DE4-A48F-BFD8-8F78699F3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37A8A-B199-6EFF-2320-614CEF421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A17F7F-CDEB-7384-7C7C-334B7514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385A70-0257-F731-69A5-A1892CD66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131B4-1038-8280-9A4A-11CE7FEC0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66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7835-C128-1E18-96F2-B0BC7E69A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190D82-C181-611E-CCB1-236565DD6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255D49-AAAB-E05E-802C-CA87E47D5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0EEEE-8044-2793-DEB0-03D14F345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737C3-0372-F557-BA38-FC348FEAC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87110-1B24-2D6F-887F-564299A33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83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82C050-5CB7-8081-3395-EDFE53665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4A111-DBBD-3B8C-BCA7-2FBB6C9AA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312F9-5C04-98D5-0923-1F9DCF8D52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CAD43-1975-4AF2-9E95-C04485553F77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71457-0845-0703-226A-A2B32FEE2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44673-55CD-893A-1C18-1D3C5D48A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CACAF-14CA-4408-BEF9-4B983954A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0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06E9D-FE13-473F-9243-C0F430F8FE9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3E5C5E2-2C78-4E2B-B7A3-849755C6B1DF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5979795"/>
            <a:ext cx="2743200" cy="82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1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5" Type="http://schemas.openxmlformats.org/officeDocument/2006/relationships/hyperlink" Target="https://waterdata.usgs.gov/monitoring-location/06767970/#parameterCode=00065&amp;period=P7D&amp;showMedian=false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river flowing through a green field&#10;&#10;Description automatically generated">
            <a:extLst>
              <a:ext uri="{FF2B5EF4-FFF2-40B4-BE49-F238E27FC236}">
                <a16:creationId xmlns:a16="http://schemas.microsoft.com/office/drawing/2014/main" id="{0949CB30-02E3-6F6C-6D28-967E1AA7C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5"/>
            <a:ext cx="12192000" cy="6858000"/>
          </a:xfrm>
          <a:prstGeom prst="rect">
            <a:avLst/>
          </a:prstGeom>
        </p:spPr>
      </p:pic>
      <p:sp>
        <p:nvSpPr>
          <p:cNvPr id="39" name="Rectangle 34">
            <a:extLst>
              <a:ext uri="{FF2B5EF4-FFF2-40B4-BE49-F238E27FC236}">
                <a16:creationId xmlns:a16="http://schemas.microsoft.com/office/drawing/2014/main" id="{111363A0-DE10-4C5C-827C-9CE8FB380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chemeClr val="bg1">
              <a:alpha val="89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B69CBD-2E37-F1DC-7E8D-C7ED3FAC6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6884" y="637015"/>
            <a:ext cx="4332307" cy="2281686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latin typeface="Georgia Pro" panose="020F0502020204030204" pitchFamily="18" charset="0"/>
              </a:rPr>
              <a:t>“No Sediment Augmentation” Monitoring Plan</a:t>
            </a:r>
          </a:p>
        </p:txBody>
      </p:sp>
      <p:cxnSp>
        <p:nvCxnSpPr>
          <p:cNvPr id="40" name="Straight Connector 36">
            <a:extLst>
              <a:ext uri="{FF2B5EF4-FFF2-40B4-BE49-F238E27FC236}">
                <a16:creationId xmlns:a16="http://schemas.microsoft.com/office/drawing/2014/main" id="{35A1A9B2-DA9A-487B-8B22-CFE8E073C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4063141"/>
            <a:ext cx="2586790" cy="0"/>
          </a:xfrm>
          <a:prstGeom prst="line">
            <a:avLst/>
          </a:prstGeom>
          <a:ln w="22225">
            <a:solidFill>
              <a:srgbClr val="504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49AAB4D-A486-9FD2-D069-E5EFFFA8C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188" y="4727098"/>
            <a:ext cx="912665" cy="1569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679310-416A-F5E4-84AD-EEC21812F6C1}"/>
              </a:ext>
            </a:extLst>
          </p:cNvPr>
          <p:cNvSpPr txBox="1"/>
          <p:nvPr/>
        </p:nvSpPr>
        <p:spPr>
          <a:xfrm>
            <a:off x="336885" y="4078354"/>
            <a:ext cx="4332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" panose="02040502050405020303" pitchFamily="18" charset="0"/>
              </a:rPr>
              <a:t>Quinn Lewis, PhD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Georgia Pro" panose="02040502050405020303" pitchFamily="18" charset="0"/>
              </a:rPr>
              <a:t>with Libby Casavant, Ed Weschler, EDO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 Pro" panose="02040502050405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C7D71-B5A9-CDCC-EFB5-93191BDE8006}"/>
              </a:ext>
            </a:extLst>
          </p:cNvPr>
          <p:cNvSpPr txBox="1"/>
          <p:nvPr/>
        </p:nvSpPr>
        <p:spPr>
          <a:xfrm>
            <a:off x="1717405" y="3245352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eorgia Pro" panose="02040502050405020303" pitchFamily="18" charset="0"/>
              </a:rPr>
              <a:t>July 16, 2024</a:t>
            </a:r>
          </a:p>
        </p:txBody>
      </p:sp>
    </p:spTree>
    <p:extLst>
      <p:ext uri="{BB962C8B-B14F-4D97-AF65-F5344CB8AC3E}">
        <p14:creationId xmlns:p14="http://schemas.microsoft.com/office/powerpoint/2010/main" val="439417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Continuing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738113" cy="4351338"/>
          </a:xfrm>
        </p:spPr>
        <p:txBody>
          <a:bodyPr>
            <a:normAutofit/>
          </a:bodyPr>
          <a:lstStyle/>
          <a:p>
            <a:r>
              <a:rPr lang="en-US" sz="3200" dirty="0"/>
              <a:t>LiDAR is the most fundamental piece of data*</a:t>
            </a:r>
          </a:p>
          <a:p>
            <a:r>
              <a:rPr lang="en-US" sz="3200" dirty="0"/>
              <a:t>Aerial photos</a:t>
            </a:r>
          </a:p>
          <a:p>
            <a:r>
              <a:rPr lang="en-US" sz="3200" dirty="0"/>
              <a:t>2D hydraulic model</a:t>
            </a:r>
          </a:p>
          <a:p>
            <a:r>
              <a:rPr lang="en-US" sz="3200" dirty="0"/>
              <a:t>Supplementary data – gage, sediment samples, historic </a:t>
            </a:r>
          </a:p>
          <a:p>
            <a:endParaRPr lang="en-US" sz="3200" dirty="0"/>
          </a:p>
          <a:p>
            <a:pPr marL="0" indent="0">
              <a:buNone/>
            </a:pPr>
            <a:r>
              <a:rPr lang="en-US" sz="3200" dirty="0"/>
              <a:t>* Specific analyses in Section 5 (e.g., sinuosity, volume change)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424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A1DF96-A337-3C14-92D3-9E135BC4D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428" y="1464152"/>
            <a:ext cx="7604572" cy="51589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Continuing Data – Conditions, Not Triggers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4790661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Continuation of the no augmentation experiment is conditional upon results from monitoring efforts.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LiDAR-based Relative Elevation Model (REM) is key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2097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New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73811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Why new data? </a:t>
            </a:r>
          </a:p>
          <a:p>
            <a:r>
              <a:rPr lang="en-US" dirty="0"/>
              <a:t>LiDAR </a:t>
            </a:r>
            <a:r>
              <a:rPr lang="en-US" b="1" dirty="0"/>
              <a:t>still fundamental </a:t>
            </a:r>
          </a:p>
          <a:p>
            <a:r>
              <a:rPr lang="en-US" dirty="0"/>
              <a:t>Goal of “new data” is to provide support for answering the Driving Questions</a:t>
            </a:r>
          </a:p>
          <a:p>
            <a:r>
              <a:rPr lang="en-US" dirty="0"/>
              <a:t>Low-hanging fruit?</a:t>
            </a:r>
          </a:p>
          <a:p>
            <a:r>
              <a:rPr lang="en-US" dirty="0" err="1"/>
              <a:t>Spatio</a:t>
            </a:r>
            <a:r>
              <a:rPr lang="en-US" dirty="0"/>
              <a:t>-temporal resolution – drones bridging gaps?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C34B1E-933D-AB50-D018-7666AEC2D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847" y="4410330"/>
            <a:ext cx="8817580" cy="20423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149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01202A-0421-01C4-62AE-9BE574A3EC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710" y="2038375"/>
            <a:ext cx="6309290" cy="412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New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57632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Section 6</a:t>
            </a:r>
          </a:p>
          <a:p>
            <a:r>
              <a:rPr lang="en-US" sz="3200" dirty="0"/>
              <a:t>New gages – Dyer, Breakthrough</a:t>
            </a:r>
          </a:p>
          <a:p>
            <a:r>
              <a:rPr lang="en-US" sz="3200" dirty="0"/>
              <a:t>More ground truth – XS surveys, sediment samples along XS</a:t>
            </a:r>
          </a:p>
          <a:p>
            <a:r>
              <a:rPr lang="en-US" sz="3200" dirty="0"/>
              <a:t>Drones – sediment characterization (armoring), photos/3D models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992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B87D0B-29B2-BE2F-DD96-CDC69A00A5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7"/>
          <a:stretch/>
        </p:blipFill>
        <p:spPr>
          <a:xfrm>
            <a:off x="2557203" y="1111170"/>
            <a:ext cx="9634797" cy="51645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New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40" y="1825625"/>
            <a:ext cx="268985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Section 6</a:t>
            </a:r>
          </a:p>
          <a:p>
            <a:r>
              <a:rPr lang="en-US" sz="3200" dirty="0"/>
              <a:t>New gages – </a:t>
            </a:r>
            <a:r>
              <a:rPr lang="en-US" sz="3200" dirty="0">
                <a:hlinkClick r:id="rId5"/>
              </a:rPr>
              <a:t>J2 Outflow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454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4CD43E-7505-0787-EBA5-FB2BF010A8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New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509739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Section 6</a:t>
            </a:r>
          </a:p>
          <a:p>
            <a:r>
              <a:rPr lang="en-US" sz="3200" dirty="0"/>
              <a:t>More ground truth (GC-requested) – XS surveys, sediment samples along XS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FAF4D-727B-8F8F-BDAA-3EE047761BE3}"/>
              </a:ext>
            </a:extLst>
          </p:cNvPr>
          <p:cNvSpPr/>
          <p:nvPr/>
        </p:nvSpPr>
        <p:spPr>
          <a:xfrm>
            <a:off x="5220182" y="2152891"/>
            <a:ext cx="995423" cy="105329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4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8FE5B37-1417-5344-DC71-A0E932814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6195" y="568888"/>
            <a:ext cx="6528809" cy="35508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F67980-2575-6B30-83C6-480B8904E4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0374" y="4358119"/>
            <a:ext cx="10590004" cy="24998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New Data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57632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Section 6</a:t>
            </a:r>
          </a:p>
          <a:p>
            <a:r>
              <a:rPr lang="en-US" sz="3200" dirty="0"/>
              <a:t>Drones – sediment characterization (armoring), photos/3D models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B29CD7-12EA-0C1B-4810-49952342EF68}"/>
              </a:ext>
            </a:extLst>
          </p:cNvPr>
          <p:cNvSpPr txBox="1"/>
          <p:nvPr/>
        </p:nvSpPr>
        <p:spPr>
          <a:xfrm>
            <a:off x="7603623" y="182484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eorgia Pro" panose="02040502050405020303" pitchFamily="18" charset="0"/>
              </a:rPr>
              <a:t>Lang et al., 2021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680833DC-4D58-215D-78B2-C97B6EE949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DAEA21-D01A-D729-8CC2-1E323AF82DF7}"/>
              </a:ext>
            </a:extLst>
          </p:cNvPr>
          <p:cNvSpPr txBox="1"/>
          <p:nvPr/>
        </p:nvSpPr>
        <p:spPr>
          <a:xfrm rot="5400000">
            <a:off x="11605621" y="1640959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 (cm)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835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Reporting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57921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Main point: </a:t>
            </a:r>
            <a:r>
              <a:rPr lang="en-US" sz="3200" b="1" dirty="0"/>
              <a:t>what we learned – conditions, not triggers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dirty="0"/>
              <a:t>Secondary points: what we did, what else could we do?</a:t>
            </a:r>
          </a:p>
          <a:p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8318390-5942-52FE-3164-BF24593664EC}"/>
              </a:ext>
            </a:extLst>
          </p:cNvPr>
          <p:cNvSpPr/>
          <p:nvPr/>
        </p:nvSpPr>
        <p:spPr>
          <a:xfrm>
            <a:off x="3740070" y="2430684"/>
            <a:ext cx="2587906" cy="111117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Learned Year 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DB02AB9-2E39-4242-F067-9329851F7806}"/>
              </a:ext>
            </a:extLst>
          </p:cNvPr>
          <p:cNvSpPr/>
          <p:nvPr/>
        </p:nvSpPr>
        <p:spPr>
          <a:xfrm>
            <a:off x="6327976" y="3651066"/>
            <a:ext cx="2587906" cy="111117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Discussion and Feedback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519509-AF2E-F80B-DFFA-1A2AE1F50C52}"/>
              </a:ext>
            </a:extLst>
          </p:cNvPr>
          <p:cNvSpPr/>
          <p:nvPr/>
        </p:nvSpPr>
        <p:spPr>
          <a:xfrm>
            <a:off x="1152164" y="3651066"/>
            <a:ext cx="2587906" cy="111117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Questions, monitoring year X+1?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2172059-090E-021E-6D7F-C622B7DAD340}"/>
              </a:ext>
            </a:extLst>
          </p:cNvPr>
          <p:cNvCxnSpPr>
            <a:cxnSpLocks/>
          </p:cNvCxnSpPr>
          <p:nvPr/>
        </p:nvCxnSpPr>
        <p:spPr>
          <a:xfrm>
            <a:off x="6528122" y="2986269"/>
            <a:ext cx="844951" cy="5555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0BA715B-3AB8-C282-8369-8F4B43F3BD27}"/>
              </a:ext>
            </a:extLst>
          </p:cNvPr>
          <p:cNvCxnSpPr>
            <a:cxnSpLocks/>
          </p:cNvCxnSpPr>
          <p:nvPr/>
        </p:nvCxnSpPr>
        <p:spPr>
          <a:xfrm flipV="1">
            <a:off x="2737172" y="2986269"/>
            <a:ext cx="914400" cy="5399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38B1E35-9042-2CD8-8438-712482572E50}"/>
              </a:ext>
            </a:extLst>
          </p:cNvPr>
          <p:cNvCxnSpPr>
            <a:cxnSpLocks/>
          </p:cNvCxnSpPr>
          <p:nvPr/>
        </p:nvCxnSpPr>
        <p:spPr>
          <a:xfrm flipH="1">
            <a:off x="3935392" y="4206651"/>
            <a:ext cx="216060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16A49C2-1280-CEDF-CB48-58E397720FEE}"/>
              </a:ext>
            </a:extLst>
          </p:cNvPr>
          <p:cNvSpPr txBox="1"/>
          <p:nvPr/>
        </p:nvSpPr>
        <p:spPr>
          <a:xfrm rot="19831916">
            <a:off x="2440715" y="2823791"/>
            <a:ext cx="1122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Year + 1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085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3A31CC-CCC8-B679-5003-66E2722F0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0799" y="0"/>
            <a:ext cx="6441201" cy="64526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Reporting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40" y="1825625"/>
            <a:ext cx="55122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Timing – See Table 2.2. </a:t>
            </a:r>
          </a:p>
          <a:p>
            <a:r>
              <a:rPr lang="en-US" sz="2800" dirty="0"/>
              <a:t>REM computed in April, results (conditions) shared in May (1-2 page highlights)</a:t>
            </a:r>
          </a:p>
          <a:p>
            <a:r>
              <a:rPr lang="en-US" sz="2800" dirty="0"/>
              <a:t>Full report July TAC meeting (ideally ≈ 10 pages)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630CBB-E46A-5049-9823-74FE4ABB9392}"/>
              </a:ext>
            </a:extLst>
          </p:cNvPr>
          <p:cNvSpPr/>
          <p:nvPr/>
        </p:nvSpPr>
        <p:spPr>
          <a:xfrm>
            <a:off x="10174148" y="2022023"/>
            <a:ext cx="1932971" cy="1979271"/>
          </a:xfrm>
          <a:prstGeom prst="rect">
            <a:avLst/>
          </a:prstGeom>
          <a:noFill/>
          <a:ln w="38100"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04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sky, nature, shore">
            <a:extLst>
              <a:ext uri="{FF2B5EF4-FFF2-40B4-BE49-F238E27FC236}">
                <a16:creationId xmlns:a16="http://schemas.microsoft.com/office/drawing/2014/main" id="{F7CF9A84-C058-4262-6F89-FA009CA8F1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9091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Questions?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66CD7B-AD66-44F8-10ED-162D347715E9}"/>
              </a:ext>
            </a:extLst>
          </p:cNvPr>
          <p:cNvSpPr txBox="1"/>
          <p:nvPr/>
        </p:nvSpPr>
        <p:spPr>
          <a:xfrm>
            <a:off x="349170" y="4142770"/>
            <a:ext cx="11493660" cy="258532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marL="0" indent="-457200">
              <a:buNone/>
            </a:pPr>
            <a:r>
              <a:rPr lang="en-US" sz="1800" dirty="0">
                <a:latin typeface="Georgia Pro" panose="02040502050405020303" pitchFamily="18" charset="0"/>
              </a:rPr>
              <a:t>References Cited:</a:t>
            </a:r>
          </a:p>
          <a:p>
            <a:pPr marL="0" indent="-457200">
              <a:buNone/>
            </a:pPr>
            <a:endParaRPr lang="en-US" sz="1800" dirty="0">
              <a:latin typeface="Georgia Pro" panose="02040502050405020303" pitchFamily="18" charset="0"/>
            </a:endParaRPr>
          </a:p>
          <a:p>
            <a:pPr marL="0" indent="-457200">
              <a:buNone/>
            </a:pPr>
            <a:r>
              <a:rPr lang="en-US" sz="1800" dirty="0">
                <a:latin typeface="Georgia Pro" panose="02040502050405020303" pitchFamily="18" charset="0"/>
              </a:rPr>
              <a:t>Lang, N., </a:t>
            </a:r>
            <a:r>
              <a:rPr lang="en-US" sz="1800" dirty="0" err="1">
                <a:latin typeface="Georgia Pro" panose="02040502050405020303" pitchFamily="18" charset="0"/>
              </a:rPr>
              <a:t>Irniger</a:t>
            </a:r>
            <a:r>
              <a:rPr lang="en-US" sz="1800" dirty="0">
                <a:latin typeface="Georgia Pro" panose="02040502050405020303" pitchFamily="18" charset="0"/>
              </a:rPr>
              <a:t>, A., </a:t>
            </a:r>
            <a:r>
              <a:rPr lang="en-US" sz="1800" dirty="0" err="1">
                <a:latin typeface="Georgia Pro" panose="02040502050405020303" pitchFamily="18" charset="0"/>
              </a:rPr>
              <a:t>Rozniak</a:t>
            </a:r>
            <a:r>
              <a:rPr lang="en-US" sz="1800" dirty="0">
                <a:latin typeface="Georgia Pro" panose="02040502050405020303" pitchFamily="18" charset="0"/>
              </a:rPr>
              <a:t>, A., </a:t>
            </a:r>
            <a:r>
              <a:rPr lang="en-US" sz="1800" dirty="0" err="1">
                <a:latin typeface="Georgia Pro" panose="02040502050405020303" pitchFamily="18" charset="0"/>
              </a:rPr>
              <a:t>Hunziker</a:t>
            </a:r>
            <a:r>
              <a:rPr lang="en-US" sz="1800" dirty="0">
                <a:latin typeface="Georgia Pro" panose="02040502050405020303" pitchFamily="18" charset="0"/>
              </a:rPr>
              <a:t>, R., Wegner, J. D., &amp; Schindler, K. (2021). </a:t>
            </a:r>
            <a:r>
              <a:rPr lang="en-US" sz="1800" dirty="0" err="1">
                <a:latin typeface="Georgia Pro" panose="02040502050405020303" pitchFamily="18" charset="0"/>
              </a:rPr>
              <a:t>GRAINet</a:t>
            </a:r>
            <a:r>
              <a:rPr lang="en-US" sz="1800" dirty="0">
                <a:latin typeface="Georgia Pro" panose="02040502050405020303" pitchFamily="18" charset="0"/>
              </a:rPr>
              <a:t>: mapping grain size distributions in river beds from UAV images with convolutional neural networks. </a:t>
            </a:r>
            <a:r>
              <a:rPr lang="en-US" sz="1800" i="1" dirty="0">
                <a:latin typeface="Georgia Pro" panose="02040502050405020303" pitchFamily="18" charset="0"/>
              </a:rPr>
              <a:t>Hydrology and Earth System Sciences</a:t>
            </a:r>
            <a:r>
              <a:rPr lang="en-US" sz="1800" dirty="0">
                <a:latin typeface="Georgia Pro" panose="02040502050405020303" pitchFamily="18" charset="0"/>
              </a:rPr>
              <a:t>, 25(5), 2567-2597.</a:t>
            </a:r>
          </a:p>
          <a:p>
            <a:pPr marL="0" indent="-457200">
              <a:buNone/>
            </a:pPr>
            <a:endParaRPr lang="en-US" sz="1800" dirty="0">
              <a:latin typeface="Georgia Pro" panose="02040502050405020303" pitchFamily="18" charset="0"/>
            </a:endParaRPr>
          </a:p>
          <a:p>
            <a:pPr marL="0" indent="-457200">
              <a:buNone/>
            </a:pPr>
            <a:r>
              <a:rPr lang="en-US" sz="1800" dirty="0" err="1">
                <a:latin typeface="Georgia Pro" panose="02040502050405020303" pitchFamily="18" charset="0"/>
              </a:rPr>
              <a:t>Woodget</a:t>
            </a:r>
            <a:r>
              <a:rPr lang="en-US" sz="1800" dirty="0">
                <a:latin typeface="Georgia Pro" panose="02040502050405020303" pitchFamily="18" charset="0"/>
              </a:rPr>
              <a:t>, A. S., </a:t>
            </a:r>
            <a:r>
              <a:rPr lang="en-US" sz="1800" dirty="0" err="1">
                <a:latin typeface="Georgia Pro" panose="02040502050405020303" pitchFamily="18" charset="0"/>
              </a:rPr>
              <a:t>Austrums</a:t>
            </a:r>
            <a:r>
              <a:rPr lang="en-US" sz="1800" dirty="0">
                <a:latin typeface="Georgia Pro" panose="02040502050405020303" pitchFamily="18" charset="0"/>
              </a:rPr>
              <a:t>, R., Maddock, I. P., &amp; Habit, E. (2017). Drones and digital photogrammetry: from classifications to continuums for monitoring river habitat and </a:t>
            </a:r>
            <a:r>
              <a:rPr lang="en-US" sz="1800" dirty="0" err="1">
                <a:latin typeface="Georgia Pro" panose="02040502050405020303" pitchFamily="18" charset="0"/>
              </a:rPr>
              <a:t>hydromorphology</a:t>
            </a:r>
            <a:r>
              <a:rPr lang="en-US" sz="1800" dirty="0">
                <a:latin typeface="Georgia Pro" panose="02040502050405020303" pitchFamily="18" charset="0"/>
              </a:rPr>
              <a:t>. </a:t>
            </a:r>
            <a:r>
              <a:rPr lang="en-US" sz="1800" i="1" dirty="0">
                <a:latin typeface="Georgia Pro" panose="02040502050405020303" pitchFamily="18" charset="0"/>
              </a:rPr>
              <a:t>Wiley Interdisciplinary Reviews: Water</a:t>
            </a:r>
            <a:r>
              <a:rPr lang="en-US" sz="1800" dirty="0">
                <a:latin typeface="Georgia Pro" panose="02040502050405020303" pitchFamily="18" charset="0"/>
              </a:rPr>
              <a:t>, 4(4), e1222.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2489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6996F-356E-4340-95D3-E02A7E9D7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 – J2 Return Channel Incision </a:t>
            </a:r>
          </a:p>
        </p:txBody>
      </p:sp>
      <p:pic>
        <p:nvPicPr>
          <p:cNvPr id="5" name="Picture 4" descr="A picture containing text, handwriting, letter, envelope&#10;&#10;Description automatically generated">
            <a:extLst>
              <a:ext uri="{FF2B5EF4-FFF2-40B4-BE49-F238E27FC236}">
                <a16:creationId xmlns:a16="http://schemas.microsoft.com/office/drawing/2014/main" id="{D699CED9-753C-645A-E3DD-9FBF37EFE8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56" y="1507435"/>
            <a:ext cx="11473288" cy="412106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97D928-A4B3-66E0-7EF9-21A3DF346734}"/>
              </a:ext>
            </a:extLst>
          </p:cNvPr>
          <p:cNvSpPr/>
          <p:nvPr/>
        </p:nvSpPr>
        <p:spPr>
          <a:xfrm rot="20967541">
            <a:off x="3636851" y="3712674"/>
            <a:ext cx="1611380" cy="318235"/>
          </a:xfrm>
          <a:prstGeom prst="rect">
            <a:avLst/>
          </a:prstGeom>
          <a:noFill/>
          <a:ln w="38100"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4472C4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418D2FD-AC11-D1DB-206F-34542F5DB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Setup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341022-E049-A9F2-AE2B-E2EE98BB6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291" y="1507435"/>
            <a:ext cx="6381202" cy="43812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4AB442-6236-A5CA-D1E7-5EBD49F9BFDD}"/>
              </a:ext>
            </a:extLst>
          </p:cNvPr>
          <p:cNvSpPr txBox="1"/>
          <p:nvPr/>
        </p:nvSpPr>
        <p:spPr>
          <a:xfrm>
            <a:off x="2905062" y="5937846"/>
            <a:ext cx="6381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eorgia Pro" panose="02040502050405020303" pitchFamily="18" charset="0"/>
              </a:rPr>
              <a:t>Incision = reduction in unobstructed channel width </a:t>
            </a:r>
          </a:p>
        </p:txBody>
      </p:sp>
    </p:spTree>
    <p:extLst>
      <p:ext uri="{BB962C8B-B14F-4D97-AF65-F5344CB8AC3E}">
        <p14:creationId xmlns:p14="http://schemas.microsoft.com/office/powerpoint/2010/main" val="402250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Purpose &amp; Timeline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738113" cy="4351338"/>
          </a:xfrm>
        </p:spPr>
        <p:txBody>
          <a:bodyPr/>
          <a:lstStyle/>
          <a:p>
            <a:r>
              <a:rPr lang="en-US" sz="3200" dirty="0"/>
              <a:t>Primary goal: is sediment augmentation needed, and is it effective?</a:t>
            </a:r>
          </a:p>
          <a:p>
            <a:pPr lvl="1"/>
            <a:r>
              <a:rPr lang="en-US" sz="2800" dirty="0"/>
              <a:t>Important to understand channel form </a:t>
            </a:r>
            <a:r>
              <a:rPr lang="en-US" sz="2800" b="1" dirty="0"/>
              <a:t>without</a:t>
            </a:r>
            <a:r>
              <a:rPr lang="en-US" sz="2800" dirty="0"/>
              <a:t> annual active input</a:t>
            </a:r>
          </a:p>
          <a:p>
            <a:pPr lvl="1"/>
            <a:r>
              <a:rPr lang="en-US" sz="2800" dirty="0"/>
              <a:t>Concurrently, identify problems and catch them early</a:t>
            </a:r>
          </a:p>
          <a:p>
            <a:endParaRPr lang="en-US" dirty="0"/>
          </a:p>
          <a:p>
            <a:r>
              <a:rPr lang="en-US" dirty="0"/>
              <a:t>May – TAC input on monitoring plan outline (1</a:t>
            </a:r>
            <a:r>
              <a:rPr lang="en-US" baseline="30000" dirty="0"/>
              <a:t>st</a:t>
            </a:r>
            <a:r>
              <a:rPr lang="en-US" dirty="0"/>
              <a:t> Draft)</a:t>
            </a:r>
          </a:p>
          <a:p>
            <a:r>
              <a:rPr lang="en-US" dirty="0"/>
              <a:t>July – ISAC input on monitoring plan (</a:t>
            </a:r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Draft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September – present final monitoring plan to GC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12F853-315C-06B3-25D5-1A7F30544D43}"/>
              </a:ext>
            </a:extLst>
          </p:cNvPr>
          <p:cNvCxnSpPr/>
          <p:nvPr/>
        </p:nvCxnSpPr>
        <p:spPr>
          <a:xfrm>
            <a:off x="573584" y="4027363"/>
            <a:ext cx="769865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1B1A8D0-0B63-92E4-C5E6-B8E48E2187FA}"/>
              </a:ext>
            </a:extLst>
          </p:cNvPr>
          <p:cNvSpPr/>
          <p:nvPr/>
        </p:nvSpPr>
        <p:spPr>
          <a:xfrm>
            <a:off x="513949" y="4277124"/>
            <a:ext cx="6873497" cy="521103"/>
          </a:xfrm>
          <a:prstGeom prst="rect">
            <a:avLst/>
          </a:prstGeom>
          <a:noFill/>
          <a:ln w="38100"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52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53DE303-CFD3-ABB6-8DB2-C4E1E12EE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367" y="1273632"/>
            <a:ext cx="7203240" cy="55843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54C008-6EAC-23BF-DEAB-4610D0A9CDA4}"/>
              </a:ext>
            </a:extLst>
          </p:cNvPr>
          <p:cNvSpPr/>
          <p:nvPr/>
        </p:nvSpPr>
        <p:spPr>
          <a:xfrm>
            <a:off x="4946941" y="3532438"/>
            <a:ext cx="5921687" cy="2502898"/>
          </a:xfrm>
          <a:prstGeom prst="rect">
            <a:avLst/>
          </a:prstGeom>
          <a:noFill/>
          <a:ln w="38100"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u="sng" baseline="300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u="sng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Draft – Table of Contents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Setup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664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7505DE4-9334-FD7D-EF57-5E8D8A71C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804385"/>
            <a:ext cx="5864507" cy="57965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New Data Collection?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Setup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9892A5-F614-3C61-8D6E-0A85DE0F3CD9}"/>
              </a:ext>
            </a:extLst>
          </p:cNvPr>
          <p:cNvSpPr txBox="1"/>
          <p:nvPr/>
        </p:nvSpPr>
        <p:spPr>
          <a:xfrm>
            <a:off x="8414599" y="405317"/>
            <a:ext cx="2373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eorgia Pro" panose="02040502050405020303" pitchFamily="18" charset="0"/>
              </a:rPr>
              <a:t>Lang et al., 2021</a:t>
            </a:r>
          </a:p>
        </p:txBody>
      </p:sp>
      <p:pic>
        <p:nvPicPr>
          <p:cNvPr id="4" name="Picture 3" descr="A close-up of a grey surface&#10;&#10;Description automatically generated">
            <a:extLst>
              <a:ext uri="{FF2B5EF4-FFF2-40B4-BE49-F238E27FC236}">
                <a16:creationId xmlns:a16="http://schemas.microsoft.com/office/drawing/2014/main" id="{DB4468AB-813C-390F-AD3A-9E67BEAF9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2" y="2639026"/>
            <a:ext cx="5833641" cy="32814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3D7E8F-F1EB-F609-EB9A-F1850490C285}"/>
              </a:ext>
            </a:extLst>
          </p:cNvPr>
          <p:cNvSpPr txBox="1"/>
          <p:nvPr/>
        </p:nvSpPr>
        <p:spPr>
          <a:xfrm>
            <a:off x="1551008" y="2097150"/>
            <a:ext cx="3530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eorgia Pro" panose="02040502050405020303" pitchFamily="18" charset="0"/>
              </a:rPr>
              <a:t>July 10, 2024 drone imagery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641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960FCC-4083-7C9E-3AC7-DBF38B67AD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7526" y="0"/>
            <a:ext cx="6036274" cy="68551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317526" cy="1325563"/>
          </a:xfrm>
        </p:spPr>
        <p:txBody>
          <a:bodyPr/>
          <a:lstStyle/>
          <a:p>
            <a:pPr algn="ctr"/>
            <a:r>
              <a:rPr lang="en-US" u="sng" dirty="0">
                <a:latin typeface="+mn-lt"/>
              </a:rPr>
              <a:t>Quick Reference &amp; Timeline – P. 3-4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r>
              <a:rPr lang="en-US" b="1" dirty="0">
                <a:solidFill>
                  <a:srgbClr val="4472C4"/>
                </a:solidFill>
                <a:latin typeface="Calibri" panose="020F0502020204030204"/>
              </a:rPr>
              <a:t>: Setup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7131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7973E77-B8C8-B759-41BF-81BDF1BB90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7111" y="0"/>
            <a:ext cx="6759142" cy="677119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450649-3652-D359-A7E4-C84DEA8A153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3175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u="sng" dirty="0">
                <a:latin typeface="+mn-lt"/>
              </a:rPr>
              <a:t>Annual Task Breakdown – P. 3-4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464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2017 – 2022 Analysis 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738113" cy="4351338"/>
          </a:xfrm>
        </p:spPr>
        <p:txBody>
          <a:bodyPr>
            <a:normAutofit/>
          </a:bodyPr>
          <a:lstStyle/>
          <a:p>
            <a:r>
              <a:rPr lang="en-US" sz="3200" dirty="0"/>
              <a:t>See 2023 report!</a:t>
            </a:r>
          </a:p>
          <a:p>
            <a:r>
              <a:rPr lang="en-US" sz="3200" dirty="0"/>
              <a:t>2</a:t>
            </a:r>
            <a:r>
              <a:rPr lang="en-US" sz="3200" baseline="30000" dirty="0"/>
              <a:t>nd</a:t>
            </a:r>
            <a:r>
              <a:rPr lang="en-US" sz="3200" dirty="0"/>
              <a:t> draft has a brief reminder to put it into broader context:</a:t>
            </a:r>
          </a:p>
          <a:p>
            <a:endParaRPr lang="en-US" sz="3200" dirty="0"/>
          </a:p>
          <a:p>
            <a:pPr marL="0" indent="0">
              <a:buNone/>
            </a:pPr>
            <a:r>
              <a:rPr lang="en-US" sz="3200" dirty="0"/>
              <a:t>1: incision progressed slower than expected</a:t>
            </a:r>
          </a:p>
          <a:p>
            <a:pPr marL="0" indent="0">
              <a:buNone/>
            </a:pPr>
            <a:r>
              <a:rPr lang="en-US" sz="3200" dirty="0"/>
              <a:t>2: bed erosion reduced (20-40 CY/</a:t>
            </a:r>
            <a:r>
              <a:rPr lang="en-US" sz="3200" dirty="0" err="1"/>
              <a:t>yr</a:t>
            </a:r>
            <a:r>
              <a:rPr lang="en-US" sz="3200" dirty="0"/>
              <a:t>) during augmentation</a:t>
            </a:r>
          </a:p>
          <a:p>
            <a:pPr marL="0" indent="0">
              <a:buNone/>
            </a:pPr>
            <a:r>
              <a:rPr lang="en-US" sz="3200" dirty="0"/>
              <a:t>3: </a:t>
            </a:r>
            <a:r>
              <a:rPr lang="en-US" sz="3200" dirty="0" err="1"/>
              <a:t>aug.</a:t>
            </a:r>
            <a:r>
              <a:rPr lang="en-US" sz="3200" dirty="0"/>
              <a:t> impacts not detectable downstream of Overton Bridge</a:t>
            </a:r>
          </a:p>
          <a:p>
            <a:pPr marL="0" indent="0">
              <a:buNone/>
            </a:pPr>
            <a:r>
              <a:rPr lang="en-US" sz="3200" dirty="0"/>
              <a:t>4: planform changing (obvious @ </a:t>
            </a:r>
            <a:r>
              <a:rPr lang="en-US" sz="3200" dirty="0" err="1"/>
              <a:t>Stn</a:t>
            </a:r>
            <a:r>
              <a:rPr lang="en-US" sz="3200" dirty="0"/>
              <a:t> 70K)</a:t>
            </a:r>
          </a:p>
          <a:p>
            <a:endParaRPr lang="en-US" sz="3200" dirty="0"/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66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iver flowing through a field&#10;&#10;Description automatically generated">
            <a:extLst>
              <a:ext uri="{FF2B5EF4-FFF2-40B4-BE49-F238E27FC236}">
                <a16:creationId xmlns:a16="http://schemas.microsoft.com/office/drawing/2014/main" id="{70CDD5FE-DC64-F912-8252-4AB790E78D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0ABE-6056-38BB-6E7A-EC00208D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318"/>
            <a:ext cx="10515600" cy="1325563"/>
          </a:xfrm>
        </p:spPr>
        <p:txBody>
          <a:bodyPr/>
          <a:lstStyle/>
          <a:p>
            <a:r>
              <a:rPr lang="en-US" u="sng" dirty="0">
                <a:latin typeface="+mn-lt"/>
              </a:rPr>
              <a:t>No Augmentation Driving Questions </a:t>
            </a:r>
            <a:endParaRPr 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28635F3-AD10-602D-451C-021865B5D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9B9D1-DF2E-91AE-6D49-EDF49240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47" y="2251946"/>
            <a:ext cx="10515600" cy="3770024"/>
          </a:xfrm>
          <a:solidFill>
            <a:schemeClr val="bg1">
              <a:alpha val="60000"/>
            </a:schemeClr>
          </a:solidFill>
          <a:ln w="25400">
            <a:solidFill>
              <a:srgbClr val="4472C4"/>
            </a:solidFill>
          </a:ln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differences in J2 incision between the augmentation and no augmentation periods, and the effectiveness of previous strategies?</a:t>
            </a:r>
          </a:p>
          <a:p>
            <a:pPr marL="514350" indent="-514350">
              <a:buAutoNum type="arabicPeriod"/>
            </a:pPr>
            <a:r>
              <a:rPr lang="en-US" sz="3200" dirty="0"/>
              <a:t>planform change without sediment augmentation? </a:t>
            </a:r>
          </a:p>
          <a:p>
            <a:pPr marL="514350" indent="-514350">
              <a:buAutoNum type="arabicPeriod"/>
            </a:pPr>
            <a:endParaRPr lang="en-US" sz="3200" dirty="0"/>
          </a:p>
          <a:p>
            <a:pPr marL="0" indent="0">
              <a:buNone/>
            </a:pPr>
            <a:r>
              <a:rPr lang="en-US" sz="3200" i="1" dirty="0"/>
              <a:t>Can we be specific on process, quantifiable, and predictive?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29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14239</TotalTime>
  <Words>772</Words>
  <Application>Microsoft Office PowerPoint</Application>
  <PresentationFormat>Widescreen</PresentationFormat>
  <Paragraphs>135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Georgia Pro</vt:lpstr>
      <vt:lpstr>1_Office Theme</vt:lpstr>
      <vt:lpstr>Office Theme</vt:lpstr>
      <vt:lpstr>“No Sediment Augmentation” Monitoring Plan</vt:lpstr>
      <vt:lpstr>Problem – J2 Return Channel Incision </vt:lpstr>
      <vt:lpstr>Purpose &amp; Timeline</vt:lpstr>
      <vt:lpstr>2nd Draft – Table of Contents</vt:lpstr>
      <vt:lpstr>New Data Collection?</vt:lpstr>
      <vt:lpstr>Quick Reference &amp; Timeline – P. 3-4</vt:lpstr>
      <vt:lpstr>PowerPoint Presentation</vt:lpstr>
      <vt:lpstr>2017 – 2022 Analysis </vt:lpstr>
      <vt:lpstr>No Augmentation Driving Questions </vt:lpstr>
      <vt:lpstr>Continuing Data</vt:lpstr>
      <vt:lpstr>Continuing Data – Conditions, Not Triggers</vt:lpstr>
      <vt:lpstr>New Data</vt:lpstr>
      <vt:lpstr>New Data</vt:lpstr>
      <vt:lpstr>New Data</vt:lpstr>
      <vt:lpstr>New Data</vt:lpstr>
      <vt:lpstr>New Data</vt:lpstr>
      <vt:lpstr>Reporting</vt:lpstr>
      <vt:lpstr>Reporting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Preliminary Sediment Augmentation Designs</dc:title>
  <dc:creator>Ed Weschler</dc:creator>
  <cp:lastModifiedBy>Quinn Lewis</cp:lastModifiedBy>
  <cp:revision>149</cp:revision>
  <dcterms:created xsi:type="dcterms:W3CDTF">2023-12-12T23:34:23Z</dcterms:created>
  <dcterms:modified xsi:type="dcterms:W3CDTF">2024-07-12T16:50:46Z</dcterms:modified>
</cp:coreProperties>
</file>